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9557"/>
    <a:srgbClr val="333450"/>
    <a:srgbClr val="97AB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2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A61590-65F0-4659-839A-818119343B5C}" type="datetimeFigureOut">
              <a:rPr lang="en-US" smtClean="0"/>
              <a:t>13-Nov-20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220496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61590-65F0-4659-839A-818119343B5C}" type="datetimeFigureOut">
              <a:rPr lang="en-US" smtClean="0"/>
              <a:t>13-Nov-20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2944463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61590-65F0-4659-839A-818119343B5C}" type="datetimeFigureOut">
              <a:rPr lang="en-US" smtClean="0"/>
              <a:t>13-Nov-20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248730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61590-65F0-4659-839A-818119343B5C}" type="datetimeFigureOut">
              <a:rPr lang="en-US" smtClean="0"/>
              <a:t>13-Nov-20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130214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61590-65F0-4659-839A-818119343B5C}" type="datetimeFigureOut">
              <a:rPr lang="en-US" smtClean="0"/>
              <a:t>13-Nov-20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392104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A61590-65F0-4659-839A-818119343B5C}" type="datetimeFigureOut">
              <a:rPr lang="en-US" smtClean="0"/>
              <a:t>13-Nov-20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19424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A61590-65F0-4659-839A-818119343B5C}" type="datetimeFigureOut">
              <a:rPr lang="en-US" smtClean="0"/>
              <a:t>13-Nov-20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355133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A61590-65F0-4659-839A-818119343B5C}" type="datetimeFigureOut">
              <a:rPr lang="en-US" smtClean="0"/>
              <a:t>13-Nov-20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418037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61590-65F0-4659-839A-818119343B5C}" type="datetimeFigureOut">
              <a:rPr lang="en-US" smtClean="0"/>
              <a:t>13-Nov-20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1761571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Edit Master text styles</a:t>
            </a:r>
          </a:p>
        </p:txBody>
      </p:sp>
      <p:sp>
        <p:nvSpPr>
          <p:cNvPr id="5" name="Date Placeholder 4"/>
          <p:cNvSpPr>
            <a:spLocks noGrp="1"/>
          </p:cNvSpPr>
          <p:nvPr>
            <p:ph type="dt" sz="half" idx="10"/>
          </p:nvPr>
        </p:nvSpPr>
        <p:spPr/>
        <p:txBody>
          <a:bodyPr/>
          <a:lstStyle/>
          <a:p>
            <a:fld id="{1EA61590-65F0-4659-839A-818119343B5C}" type="datetimeFigureOut">
              <a:rPr lang="en-US" smtClean="0"/>
              <a:t>13-Nov-20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3637378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Edit Master text styles</a:t>
            </a:r>
          </a:p>
        </p:txBody>
      </p:sp>
      <p:sp>
        <p:nvSpPr>
          <p:cNvPr id="5" name="Date Placeholder 4"/>
          <p:cNvSpPr>
            <a:spLocks noGrp="1"/>
          </p:cNvSpPr>
          <p:nvPr>
            <p:ph type="dt" sz="half" idx="10"/>
          </p:nvPr>
        </p:nvSpPr>
        <p:spPr/>
        <p:txBody>
          <a:bodyPr/>
          <a:lstStyle/>
          <a:p>
            <a:fld id="{1EA61590-65F0-4659-839A-818119343B5C}" type="datetimeFigureOut">
              <a:rPr lang="en-US" smtClean="0"/>
              <a:t>13-Nov-20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CF085-607D-4DDD-8E24-F8A973410FC4}" type="slidenum">
              <a:rPr lang="en-US" smtClean="0"/>
              <a:t>‹#›</a:t>
            </a:fld>
            <a:endParaRPr lang="en-US"/>
          </a:p>
        </p:txBody>
      </p:sp>
    </p:spTree>
    <p:extLst>
      <p:ext uri="{BB962C8B-B14F-4D97-AF65-F5344CB8AC3E}">
        <p14:creationId xmlns:p14="http://schemas.microsoft.com/office/powerpoint/2010/main" val="2810781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EA61590-65F0-4659-839A-818119343B5C}" type="datetimeFigureOut">
              <a:rPr lang="en-US" smtClean="0"/>
              <a:t>13-Nov-20</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33CF085-607D-4DDD-8E24-F8A973410FC4}" type="slidenum">
              <a:rPr lang="en-US" smtClean="0"/>
              <a:t>‹#›</a:t>
            </a:fld>
            <a:endParaRPr lang="en-US"/>
          </a:p>
        </p:txBody>
      </p:sp>
    </p:spTree>
    <p:extLst>
      <p:ext uri="{BB962C8B-B14F-4D97-AF65-F5344CB8AC3E}">
        <p14:creationId xmlns:p14="http://schemas.microsoft.com/office/powerpoint/2010/main" val="2540221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5117" r="2600"/>
          <a:stretch/>
        </p:blipFill>
        <p:spPr>
          <a:xfrm>
            <a:off x="14115" y="1908580"/>
            <a:ext cx="3263900" cy="2616201"/>
          </a:xfrm>
          <a:prstGeom prst="rect">
            <a:avLst/>
          </a:prstGeom>
        </p:spPr>
      </p:pic>
      <p:sp>
        <p:nvSpPr>
          <p:cNvPr id="7" name="Rectangle 6"/>
          <p:cNvSpPr/>
          <p:nvPr/>
        </p:nvSpPr>
        <p:spPr>
          <a:xfrm>
            <a:off x="3032124" y="0"/>
            <a:ext cx="4740275" cy="1917700"/>
          </a:xfrm>
          <a:prstGeom prst="rect">
            <a:avLst/>
          </a:prstGeom>
          <a:solidFill>
            <a:srgbClr val="97A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5400000">
            <a:off x="3536950" y="-260350"/>
            <a:ext cx="1917700" cy="2438400"/>
          </a:xfrm>
          <a:prstGeom prst="rtTriangle">
            <a:avLst/>
          </a:prstGeom>
          <a:solidFill>
            <a:srgbClr val="333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3289300" cy="1917700"/>
          </a:xfrm>
          <a:prstGeom prst="rect">
            <a:avLst/>
          </a:prstGeom>
          <a:solidFill>
            <a:srgbClr val="333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4971408" y="522585"/>
            <a:ext cx="4368651" cy="923330"/>
            <a:chOff x="5149208" y="497185"/>
            <a:chExt cx="4368651" cy="92333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9208" y="592213"/>
              <a:ext cx="733275" cy="733275"/>
            </a:xfrm>
            <a:prstGeom prst="rect">
              <a:avLst/>
            </a:prstGeom>
          </p:spPr>
        </p:pic>
        <p:sp>
          <p:nvSpPr>
            <p:cNvPr id="11" name="TextBox 10"/>
            <p:cNvSpPr txBox="1"/>
            <p:nvPr/>
          </p:nvSpPr>
          <p:spPr>
            <a:xfrm>
              <a:off x="5882483" y="497185"/>
              <a:ext cx="3635376" cy="923330"/>
            </a:xfrm>
            <a:prstGeom prst="rect">
              <a:avLst/>
            </a:prstGeom>
            <a:noFill/>
          </p:spPr>
          <p:txBody>
            <a:bodyPr wrap="square" rtlCol="0">
              <a:spAutoFit/>
            </a:bodyPr>
            <a:lstStyle/>
            <a:p>
              <a:r>
                <a:rPr lang="en-US" sz="5400" b="1" dirty="0" smtClean="0">
                  <a:solidFill>
                    <a:srgbClr val="333450"/>
                  </a:solidFill>
                  <a:latin typeface="Trebuchet MS" panose="020B0603020202020204" pitchFamily="34" charset="0"/>
                </a:rPr>
                <a:t>VNGA</a:t>
              </a:r>
              <a:endParaRPr lang="en-US" b="1" dirty="0">
                <a:solidFill>
                  <a:srgbClr val="333450"/>
                </a:solidFill>
                <a:latin typeface="Trebuchet MS" panose="020B0603020202020204" pitchFamily="34" charset="0"/>
              </a:endParaRPr>
            </a:p>
          </p:txBody>
        </p:sp>
      </p:grpSp>
      <p:grpSp>
        <p:nvGrpSpPr>
          <p:cNvPr id="16" name="Group 15"/>
          <p:cNvGrpSpPr/>
          <p:nvPr/>
        </p:nvGrpSpPr>
        <p:grpSpPr>
          <a:xfrm>
            <a:off x="0" y="8699500"/>
            <a:ext cx="7772399" cy="1371600"/>
            <a:chOff x="0" y="8699500"/>
            <a:chExt cx="7772399" cy="1371600"/>
          </a:xfrm>
        </p:grpSpPr>
        <p:sp>
          <p:nvSpPr>
            <p:cNvPr id="13" name="Rectangle 12"/>
            <p:cNvSpPr/>
            <p:nvPr/>
          </p:nvSpPr>
          <p:spPr>
            <a:xfrm>
              <a:off x="0" y="8699500"/>
              <a:ext cx="7772399" cy="1358900"/>
            </a:xfrm>
            <a:prstGeom prst="rect">
              <a:avLst/>
            </a:prstGeom>
            <a:solidFill>
              <a:srgbClr val="97A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p:cNvSpPr/>
            <p:nvPr/>
          </p:nvSpPr>
          <p:spPr>
            <a:xfrm rot="5400000">
              <a:off x="2546350" y="8502650"/>
              <a:ext cx="1371600" cy="1765300"/>
            </a:xfrm>
            <a:prstGeom prst="rtTriangle">
              <a:avLst/>
            </a:prstGeom>
            <a:solidFill>
              <a:srgbClr val="333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8699500"/>
              <a:ext cx="2349500" cy="1358900"/>
            </a:xfrm>
            <a:prstGeom prst="rect">
              <a:avLst/>
            </a:prstGeom>
            <a:solidFill>
              <a:srgbClr val="333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215899" y="9194284"/>
            <a:ext cx="3670300" cy="369332"/>
          </a:xfrm>
          <a:prstGeom prst="rect">
            <a:avLst/>
          </a:prstGeom>
          <a:noFill/>
        </p:spPr>
        <p:txBody>
          <a:bodyPr wrap="square" rtlCol="0">
            <a:spAutoFit/>
          </a:bodyPr>
          <a:lstStyle/>
          <a:p>
            <a:r>
              <a:rPr lang="en-US" dirty="0" smtClean="0">
                <a:solidFill>
                  <a:schemeClr val="bg1"/>
                </a:solidFill>
                <a:latin typeface="Trebuchet MS" panose="020B0603020202020204" pitchFamily="34" charset="0"/>
              </a:rPr>
              <a:t>Learn more at </a:t>
            </a:r>
            <a:r>
              <a:rPr lang="en-US" b="1" dirty="0" smtClean="0">
                <a:solidFill>
                  <a:schemeClr val="bg1"/>
                </a:solidFill>
                <a:latin typeface="Trebuchet MS" panose="020B0603020202020204" pitchFamily="34" charset="0"/>
              </a:rPr>
              <a:t>vnga.us</a:t>
            </a:r>
            <a:endParaRPr lang="en-US" b="1" dirty="0">
              <a:solidFill>
                <a:schemeClr val="bg1"/>
              </a:solidFill>
              <a:latin typeface="Trebuchet MS" panose="020B0603020202020204" pitchFamily="34" charset="0"/>
            </a:endParaRPr>
          </a:p>
        </p:txBody>
      </p:sp>
      <p:pic>
        <p:nvPicPr>
          <p:cNvPr id="18" name="Picture 17"/>
          <p:cNvPicPr>
            <a:picLocks noChangeAspect="1"/>
          </p:cNvPicPr>
          <p:nvPr/>
        </p:nvPicPr>
        <p:blipFill>
          <a:blip r:embed="rId4">
            <a:extLst>
              <a:ext uri="{BEBA8EAE-BF5A-486C-A8C5-ECC9F3942E4B}">
                <a14:imgProps xmlns:a14="http://schemas.microsoft.com/office/drawing/2010/main">
                  <a14:imgLayer r:embed="rId5">
                    <a14:imgEffect>
                      <a14:backgroundRemoval t="2682" b="98084" l="3943" r="100000">
                        <a14:foregroundMark x1="56272" y1="33716" x2="56272" y2="33716"/>
                      </a14:backgroundRemoval>
                    </a14:imgEffect>
                  </a14:imgLayer>
                </a14:imgProps>
              </a:ext>
            </a:extLst>
          </a:blip>
          <a:stretch>
            <a:fillRect/>
          </a:stretch>
        </p:blipFill>
        <p:spPr>
          <a:xfrm>
            <a:off x="6464300" y="9051626"/>
            <a:ext cx="699796" cy="654647"/>
          </a:xfrm>
          <a:prstGeom prst="rect">
            <a:avLst/>
          </a:prstGeom>
        </p:spPr>
      </p:pic>
      <p:sp>
        <p:nvSpPr>
          <p:cNvPr id="19" name="TextBox 18"/>
          <p:cNvSpPr txBox="1"/>
          <p:nvPr/>
        </p:nvSpPr>
        <p:spPr>
          <a:xfrm>
            <a:off x="2412999" y="8954413"/>
            <a:ext cx="4064000" cy="861774"/>
          </a:xfrm>
          <a:prstGeom prst="rect">
            <a:avLst/>
          </a:prstGeom>
          <a:noFill/>
        </p:spPr>
        <p:txBody>
          <a:bodyPr wrap="square" rtlCol="0">
            <a:spAutoFit/>
          </a:bodyPr>
          <a:lstStyle/>
          <a:p>
            <a:pPr algn="r"/>
            <a:r>
              <a:rPr lang="en-US" sz="1600" dirty="0" smtClean="0">
                <a:latin typeface="Trebuchet MS" panose="020B0603020202020204" pitchFamily="34" charset="0"/>
              </a:rPr>
              <a:t>VNGA Contact </a:t>
            </a:r>
            <a:r>
              <a:rPr lang="en-US" sz="1600" b="1" dirty="0" smtClean="0">
                <a:latin typeface="Trebuchet MS" panose="020B0603020202020204" pitchFamily="34" charset="0"/>
              </a:rPr>
              <a:t>K. Hoffman</a:t>
            </a:r>
          </a:p>
          <a:p>
            <a:pPr algn="r"/>
            <a:r>
              <a:rPr lang="en-US" sz="1600" b="1" dirty="0" smtClean="0">
                <a:latin typeface="Trebuchet MS" panose="020B0603020202020204" pitchFamily="34" charset="0"/>
              </a:rPr>
              <a:t>Director of Advocacy</a:t>
            </a:r>
          </a:p>
          <a:p>
            <a:pPr algn="r"/>
            <a:r>
              <a:rPr lang="en-US" sz="1600" b="1" dirty="0" smtClean="0">
                <a:latin typeface="Trebuchet MS" panose="020B0603020202020204" pitchFamily="34" charset="0"/>
              </a:rPr>
              <a:t>advocacy@vnga.us</a:t>
            </a:r>
            <a:endParaRPr lang="en-US" sz="1600" b="1" dirty="0">
              <a:latin typeface="Trebuchet MS" panose="020B0603020202020204" pitchFamily="34" charset="0"/>
            </a:endParaRPr>
          </a:p>
        </p:txBody>
      </p:sp>
      <p:sp>
        <p:nvSpPr>
          <p:cNvPr id="21" name="Rectangle 20"/>
          <p:cNvSpPr/>
          <p:nvPr/>
        </p:nvSpPr>
        <p:spPr>
          <a:xfrm>
            <a:off x="2470150" y="3835400"/>
            <a:ext cx="5073650" cy="698500"/>
          </a:xfrm>
          <a:prstGeom prst="rect">
            <a:avLst/>
          </a:prstGeom>
          <a:solidFill>
            <a:srgbClr val="333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rebuchet MS" panose="020B0603020202020204" pitchFamily="34" charset="0"/>
            </a:endParaRPr>
          </a:p>
        </p:txBody>
      </p:sp>
      <p:sp>
        <p:nvSpPr>
          <p:cNvPr id="22" name="Rectangle 21"/>
          <p:cNvSpPr/>
          <p:nvPr/>
        </p:nvSpPr>
        <p:spPr>
          <a:xfrm>
            <a:off x="5017318" y="4726594"/>
            <a:ext cx="2499702" cy="2195189"/>
          </a:xfrm>
          <a:prstGeom prst="rect">
            <a:avLst/>
          </a:prstGeom>
          <a:solidFill>
            <a:srgbClr val="97A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3293663" y="1965656"/>
            <a:ext cx="2025008" cy="400110"/>
          </a:xfrm>
          <a:prstGeom prst="rect">
            <a:avLst/>
          </a:prstGeom>
          <a:noFill/>
        </p:spPr>
        <p:txBody>
          <a:bodyPr wrap="square" rtlCol="0">
            <a:spAutoFit/>
          </a:bodyPr>
          <a:lstStyle/>
          <a:p>
            <a:r>
              <a:rPr lang="en-US" sz="2000" b="1" dirty="0" smtClean="0">
                <a:solidFill>
                  <a:srgbClr val="333450"/>
                </a:solidFill>
                <a:latin typeface="Trebuchet MS" panose="020B0603020202020204" pitchFamily="34" charset="0"/>
              </a:rPr>
              <a:t>The Issue</a:t>
            </a:r>
            <a:endParaRPr lang="en-US" sz="2000" b="1" dirty="0">
              <a:solidFill>
                <a:srgbClr val="333450"/>
              </a:solidFill>
              <a:latin typeface="Trebuchet MS" panose="020B0603020202020204" pitchFamily="34" charset="0"/>
            </a:endParaRPr>
          </a:p>
        </p:txBody>
      </p:sp>
      <p:sp>
        <p:nvSpPr>
          <p:cNvPr id="24" name="Rectangle 23"/>
          <p:cNvSpPr/>
          <p:nvPr/>
        </p:nvSpPr>
        <p:spPr>
          <a:xfrm>
            <a:off x="3382563" y="2352257"/>
            <a:ext cx="546100" cy="45719"/>
          </a:xfrm>
          <a:prstGeom prst="rect">
            <a:avLst/>
          </a:prstGeom>
          <a:solidFill>
            <a:srgbClr val="BA9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65099" y="4622555"/>
            <a:ext cx="2025008" cy="400110"/>
          </a:xfrm>
          <a:prstGeom prst="rect">
            <a:avLst/>
          </a:prstGeom>
          <a:noFill/>
        </p:spPr>
        <p:txBody>
          <a:bodyPr wrap="square" rtlCol="0">
            <a:spAutoFit/>
          </a:bodyPr>
          <a:lstStyle/>
          <a:p>
            <a:r>
              <a:rPr lang="en-US" sz="2000" b="1" dirty="0" smtClean="0">
                <a:solidFill>
                  <a:srgbClr val="333450"/>
                </a:solidFill>
                <a:latin typeface="Trebuchet MS" panose="020B0603020202020204" pitchFamily="34" charset="0"/>
              </a:rPr>
              <a:t>Background</a:t>
            </a:r>
            <a:endParaRPr lang="en-US" sz="2000" b="1" dirty="0">
              <a:solidFill>
                <a:srgbClr val="333450"/>
              </a:solidFill>
              <a:latin typeface="Trebuchet MS" panose="020B0603020202020204" pitchFamily="34" charset="0"/>
            </a:endParaRPr>
          </a:p>
        </p:txBody>
      </p:sp>
      <p:sp>
        <p:nvSpPr>
          <p:cNvPr id="26" name="Rectangle 25"/>
          <p:cNvSpPr/>
          <p:nvPr/>
        </p:nvSpPr>
        <p:spPr>
          <a:xfrm>
            <a:off x="253999" y="5038845"/>
            <a:ext cx="546100" cy="45720"/>
          </a:xfrm>
          <a:prstGeom prst="rect">
            <a:avLst/>
          </a:prstGeom>
          <a:solidFill>
            <a:srgbClr val="BA9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017318" y="4776114"/>
            <a:ext cx="2879405" cy="400110"/>
          </a:xfrm>
          <a:prstGeom prst="rect">
            <a:avLst/>
          </a:prstGeom>
          <a:noFill/>
        </p:spPr>
        <p:txBody>
          <a:bodyPr wrap="square" rtlCol="0">
            <a:spAutoFit/>
          </a:bodyPr>
          <a:lstStyle/>
          <a:p>
            <a:r>
              <a:rPr lang="en-US" sz="2000" b="1" dirty="0" smtClean="0">
                <a:solidFill>
                  <a:srgbClr val="333450"/>
                </a:solidFill>
                <a:latin typeface="Trebuchet MS" panose="020B0603020202020204" pitchFamily="34" charset="0"/>
              </a:rPr>
              <a:t>Recommendation</a:t>
            </a:r>
            <a:endParaRPr lang="en-US" sz="2000" b="1" dirty="0">
              <a:solidFill>
                <a:srgbClr val="333450"/>
              </a:solidFill>
              <a:latin typeface="Trebuchet MS" panose="020B0603020202020204" pitchFamily="34" charset="0"/>
            </a:endParaRPr>
          </a:p>
        </p:txBody>
      </p:sp>
      <p:sp>
        <p:nvSpPr>
          <p:cNvPr id="28" name="Rectangle 27"/>
          <p:cNvSpPr/>
          <p:nvPr/>
        </p:nvSpPr>
        <p:spPr>
          <a:xfrm>
            <a:off x="5106219" y="5237779"/>
            <a:ext cx="546100" cy="45719"/>
          </a:xfrm>
          <a:prstGeom prst="rect">
            <a:avLst/>
          </a:prstGeom>
          <a:solidFill>
            <a:srgbClr val="BA9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17394" y="181324"/>
            <a:ext cx="4889581" cy="830997"/>
          </a:xfrm>
          <a:prstGeom prst="rect">
            <a:avLst/>
          </a:prstGeom>
          <a:noFill/>
        </p:spPr>
        <p:txBody>
          <a:bodyPr wrap="square" rtlCol="0">
            <a:spAutoFit/>
          </a:bodyPr>
          <a:lstStyle/>
          <a:p>
            <a:r>
              <a:rPr lang="en-US" sz="2400" b="1" dirty="0" smtClean="0">
                <a:solidFill>
                  <a:schemeClr val="bg1"/>
                </a:solidFill>
                <a:latin typeface="Trebuchet MS" panose="020B0603020202020204" pitchFamily="34" charset="0"/>
              </a:rPr>
              <a:t>Reducing Vehicle </a:t>
            </a:r>
          </a:p>
          <a:p>
            <a:r>
              <a:rPr lang="en-US" sz="2400" b="1" dirty="0" smtClean="0">
                <a:solidFill>
                  <a:schemeClr val="bg1"/>
                </a:solidFill>
                <a:latin typeface="Trebuchet MS" panose="020B0603020202020204" pitchFamily="34" charset="0"/>
              </a:rPr>
              <a:t>Registration Fees</a:t>
            </a:r>
            <a:endParaRPr lang="en-US" sz="2400" b="1" dirty="0">
              <a:solidFill>
                <a:schemeClr val="bg1"/>
              </a:solidFill>
              <a:latin typeface="Trebuchet MS" panose="020B0603020202020204" pitchFamily="34" charset="0"/>
            </a:endParaRPr>
          </a:p>
        </p:txBody>
      </p:sp>
      <p:sp>
        <p:nvSpPr>
          <p:cNvPr id="30" name="Rectangle 29"/>
          <p:cNvSpPr/>
          <p:nvPr/>
        </p:nvSpPr>
        <p:spPr>
          <a:xfrm>
            <a:off x="215899" y="1033911"/>
            <a:ext cx="546100" cy="45720"/>
          </a:xfrm>
          <a:prstGeom prst="rect">
            <a:avLst/>
          </a:prstGeom>
          <a:solidFill>
            <a:srgbClr val="BA9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36764" y="1135432"/>
            <a:ext cx="4889581" cy="338554"/>
          </a:xfrm>
          <a:prstGeom prst="rect">
            <a:avLst/>
          </a:prstGeom>
          <a:noFill/>
        </p:spPr>
        <p:txBody>
          <a:bodyPr wrap="square" rtlCol="0">
            <a:spAutoFit/>
          </a:bodyPr>
          <a:lstStyle/>
          <a:p>
            <a:r>
              <a:rPr lang="en-US" sz="1600" dirty="0" smtClean="0">
                <a:solidFill>
                  <a:schemeClr val="bg1"/>
                </a:solidFill>
                <a:latin typeface="Trebuchet MS" panose="020B0603020202020204" pitchFamily="34" charset="0"/>
              </a:rPr>
              <a:t>2021 Fact Sheet</a:t>
            </a:r>
            <a:endParaRPr lang="en-US" sz="1600" dirty="0">
              <a:solidFill>
                <a:schemeClr val="bg1"/>
              </a:solidFill>
              <a:latin typeface="Trebuchet MS" panose="020B0603020202020204" pitchFamily="34" charset="0"/>
            </a:endParaRPr>
          </a:p>
        </p:txBody>
      </p:sp>
      <p:sp>
        <p:nvSpPr>
          <p:cNvPr id="32" name="TextBox 31"/>
          <p:cNvSpPr txBox="1"/>
          <p:nvPr/>
        </p:nvSpPr>
        <p:spPr>
          <a:xfrm>
            <a:off x="3289300" y="2438918"/>
            <a:ext cx="4254499" cy="1200329"/>
          </a:xfrm>
          <a:prstGeom prst="rect">
            <a:avLst/>
          </a:prstGeom>
          <a:noFill/>
        </p:spPr>
        <p:txBody>
          <a:bodyPr wrap="square" rtlCol="0">
            <a:spAutoFit/>
          </a:bodyPr>
          <a:lstStyle/>
          <a:p>
            <a:r>
              <a:rPr lang="en-US" sz="1200" dirty="0" smtClean="0">
                <a:latin typeface="Trebuchet MS" panose="020B0603020202020204" pitchFamily="34" charset="0"/>
              </a:rPr>
              <a:t>Virginia National Guard servicemembers continue to face challenges in reporting for individual and collective training given the geographic dispersion of units throughout Virginia. Vehicle registration fees should be reduced to support servicemembers travelling across Virginia to meet readiness and deployability requirements.</a:t>
            </a:r>
            <a:endParaRPr lang="en-US" sz="1200" dirty="0">
              <a:latin typeface="Trebuchet MS" panose="020B0603020202020204" pitchFamily="34" charset="0"/>
            </a:endParaRPr>
          </a:p>
        </p:txBody>
      </p:sp>
      <p:sp>
        <p:nvSpPr>
          <p:cNvPr id="33" name="Isosceles Triangle 32"/>
          <p:cNvSpPr/>
          <p:nvPr/>
        </p:nvSpPr>
        <p:spPr>
          <a:xfrm rot="16200000">
            <a:off x="2565546" y="4117327"/>
            <a:ext cx="166663" cy="134648"/>
          </a:xfrm>
          <a:prstGeom prst="triangle">
            <a:avLst/>
          </a:prstGeom>
          <a:solidFill>
            <a:srgbClr val="BA95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65099" y="5154419"/>
            <a:ext cx="4472516" cy="2246769"/>
          </a:xfrm>
          <a:prstGeom prst="rect">
            <a:avLst/>
          </a:prstGeom>
          <a:noFill/>
        </p:spPr>
        <p:txBody>
          <a:bodyPr wrap="square" rtlCol="0">
            <a:spAutoFit/>
          </a:bodyPr>
          <a:lstStyle/>
          <a:p>
            <a:pPr defTabSz="282575"/>
            <a:r>
              <a:rPr lang="en-US" sz="1000" dirty="0" smtClean="0">
                <a:latin typeface="Trebuchet MS" panose="020B0603020202020204" pitchFamily="34" charset="0"/>
              </a:rPr>
              <a:t>The Commonwealth of Virginia relies heavily on the “hometown Guard” to support local and regional emergencies.  Having strategically placed Readiness Centers and facilities throughout Virginia allows emergency response capabilities to be readily accessible to emergency managers.  </a:t>
            </a:r>
          </a:p>
          <a:p>
            <a:pPr defTabSz="282575"/>
            <a:endParaRPr lang="en-US" sz="1000" dirty="0">
              <a:latin typeface="Trebuchet MS" panose="020B0603020202020204" pitchFamily="34" charset="0"/>
            </a:endParaRPr>
          </a:p>
          <a:p>
            <a:pPr defTabSz="282575"/>
            <a:r>
              <a:rPr lang="en-US" sz="1000" dirty="0" smtClean="0">
                <a:latin typeface="Trebuchet MS" panose="020B0603020202020204" pitchFamily="34" charset="0"/>
              </a:rPr>
              <a:t>However, this also requires that servicemembers be assigned to these locations based off the capabilities requested at each of these locations.  Additionally, as servicemembers gain proficiency and receive promotions, they may be required to report to duty stations well outside reasonable commuting distance.</a:t>
            </a:r>
          </a:p>
          <a:p>
            <a:pPr defTabSz="282575"/>
            <a:endParaRPr lang="en-US" sz="1000" dirty="0">
              <a:latin typeface="Trebuchet MS" panose="020B0603020202020204" pitchFamily="34" charset="0"/>
            </a:endParaRPr>
          </a:p>
          <a:p>
            <a:pPr defTabSz="282575"/>
            <a:r>
              <a:rPr lang="en-US" sz="1000" dirty="0" smtClean="0">
                <a:latin typeface="Trebuchet MS" panose="020B0603020202020204" pitchFamily="34" charset="0"/>
              </a:rPr>
              <a:t>The National Guard compensates servicemembers for travel only during periods of Annual Training and State Active Duty, but does not compensate them for travelling as part of routine Inactive Duty Training.</a:t>
            </a:r>
            <a:endParaRPr lang="en-US" sz="1000" dirty="0">
              <a:latin typeface="Trebuchet MS" panose="020B0603020202020204" pitchFamily="34" charset="0"/>
            </a:endParaRPr>
          </a:p>
        </p:txBody>
      </p:sp>
      <p:sp>
        <p:nvSpPr>
          <p:cNvPr id="36" name="TextBox 35"/>
          <p:cNvSpPr txBox="1"/>
          <p:nvPr/>
        </p:nvSpPr>
        <p:spPr>
          <a:xfrm>
            <a:off x="5074135" y="5355311"/>
            <a:ext cx="2380763" cy="1384995"/>
          </a:xfrm>
          <a:prstGeom prst="rect">
            <a:avLst/>
          </a:prstGeom>
          <a:noFill/>
        </p:spPr>
        <p:txBody>
          <a:bodyPr wrap="square" rtlCol="0">
            <a:spAutoFit/>
          </a:bodyPr>
          <a:lstStyle/>
          <a:p>
            <a:r>
              <a:rPr lang="en-US" sz="1400" dirty="0" smtClean="0">
                <a:latin typeface="Trebuchet MS" panose="020B0603020202020204" pitchFamily="34" charset="0"/>
              </a:rPr>
              <a:t>Amend </a:t>
            </a:r>
            <a:r>
              <a:rPr lang="en-US" sz="1400" dirty="0">
                <a:latin typeface="Trebuchet MS" panose="020B0603020202020204" pitchFamily="34" charset="0"/>
              </a:rPr>
              <a:t>§ 46.2-744 </a:t>
            </a:r>
            <a:r>
              <a:rPr lang="en-US" sz="1400" dirty="0" smtClean="0">
                <a:latin typeface="Trebuchet MS" panose="020B0603020202020204" pitchFamily="34" charset="0"/>
              </a:rPr>
              <a:t>of the Virginia Code to issue one set of special license plates at a discounted rate of 100 percent of the fees prescribed in </a:t>
            </a:r>
            <a:r>
              <a:rPr lang="en-US" sz="1400" dirty="0">
                <a:latin typeface="Trebuchet MS" panose="020B0603020202020204" pitchFamily="34" charset="0"/>
              </a:rPr>
              <a:t>§ </a:t>
            </a:r>
            <a:r>
              <a:rPr lang="en-US" sz="1400" dirty="0" smtClean="0">
                <a:latin typeface="Trebuchet MS" panose="020B0603020202020204" pitchFamily="34" charset="0"/>
              </a:rPr>
              <a:t>46.2-694. </a:t>
            </a:r>
            <a:endParaRPr lang="en-US" sz="1400" dirty="0">
              <a:latin typeface="Trebuchet MS" panose="020B0603020202020204" pitchFamily="34" charset="0"/>
            </a:endParaRPr>
          </a:p>
        </p:txBody>
      </p:sp>
      <p:sp>
        <p:nvSpPr>
          <p:cNvPr id="37" name="TextBox 36"/>
          <p:cNvSpPr txBox="1"/>
          <p:nvPr/>
        </p:nvSpPr>
        <p:spPr>
          <a:xfrm>
            <a:off x="165099" y="7302810"/>
            <a:ext cx="7289800" cy="1015663"/>
          </a:xfrm>
          <a:prstGeom prst="rect">
            <a:avLst/>
          </a:prstGeom>
          <a:noFill/>
        </p:spPr>
        <p:txBody>
          <a:bodyPr wrap="square" rtlCol="0">
            <a:spAutoFit/>
          </a:bodyPr>
          <a:lstStyle/>
          <a:p>
            <a:pPr defTabSz="282575"/>
            <a:r>
              <a:rPr lang="en-US" sz="1000" dirty="0" smtClean="0">
                <a:latin typeface="Trebuchet MS" panose="020B0603020202020204" pitchFamily="34" charset="0"/>
              </a:rPr>
              <a:t>Currently, the Virginia Department of Motor Vehicles authorizes actively serving Virginia National Guard servicemembers reduced vehicle registration fees at a discounted rate of 50 percent for up to two vehicles.  </a:t>
            </a:r>
          </a:p>
          <a:p>
            <a:pPr defTabSz="282575"/>
            <a:endParaRPr lang="en-US" sz="1000" dirty="0" smtClean="0">
              <a:latin typeface="Trebuchet MS" panose="020B0603020202020204" pitchFamily="34" charset="0"/>
            </a:endParaRPr>
          </a:p>
          <a:p>
            <a:pPr defTabSz="282575"/>
            <a:r>
              <a:rPr lang="en-US" sz="1000" dirty="0" smtClean="0">
                <a:latin typeface="Trebuchet MS" panose="020B0603020202020204" pitchFamily="34" charset="0"/>
              </a:rPr>
              <a:t>This currently benefit fails to account for junior servicemembers with only one vehicle.  Increasing the vehicle registration discount from 50 percent to 100 percent provides significant value to servicemembers required to travel longer distances to attend training events.</a:t>
            </a:r>
            <a:endParaRPr lang="en-US" sz="1000" dirty="0">
              <a:latin typeface="Trebuchet MS" panose="020B0603020202020204" pitchFamily="34" charset="0"/>
            </a:endParaRPr>
          </a:p>
        </p:txBody>
      </p:sp>
      <p:sp>
        <p:nvSpPr>
          <p:cNvPr id="39" name="TextBox 38"/>
          <p:cNvSpPr txBox="1"/>
          <p:nvPr/>
        </p:nvSpPr>
        <p:spPr>
          <a:xfrm>
            <a:off x="2901992" y="3953817"/>
            <a:ext cx="4540489" cy="461665"/>
          </a:xfrm>
          <a:prstGeom prst="rect">
            <a:avLst/>
          </a:prstGeom>
          <a:noFill/>
        </p:spPr>
        <p:txBody>
          <a:bodyPr wrap="square" rtlCol="0">
            <a:spAutoFit/>
          </a:bodyPr>
          <a:lstStyle/>
          <a:p>
            <a:r>
              <a:rPr lang="en-US" sz="800" dirty="0">
                <a:solidFill>
                  <a:schemeClr val="bg1"/>
                </a:solidFill>
                <a:latin typeface="Trebuchet MS" panose="020B0603020202020204" pitchFamily="34" charset="0"/>
              </a:rPr>
              <a:t>Virginia National Guard Soldiers assigned to the Danville-based 429th Brigade Support Battalion, 116th Infantry Combat Brigade Team occupy and set up a brigade support area during drill </a:t>
            </a:r>
            <a:r>
              <a:rPr lang="en-US" sz="800" dirty="0" smtClean="0">
                <a:solidFill>
                  <a:schemeClr val="bg1"/>
                </a:solidFill>
                <a:latin typeface="Trebuchet MS" panose="020B0603020202020204" pitchFamily="34" charset="0"/>
              </a:rPr>
              <a:t>at </a:t>
            </a:r>
            <a:r>
              <a:rPr lang="en-US" sz="800" dirty="0">
                <a:solidFill>
                  <a:schemeClr val="bg1"/>
                </a:solidFill>
                <a:latin typeface="Trebuchet MS" panose="020B0603020202020204" pitchFamily="34" charset="0"/>
              </a:rPr>
              <a:t>Fort Pickett, Virginia. </a:t>
            </a:r>
            <a:endParaRPr lang="en-US" dirty="0">
              <a:solidFill>
                <a:schemeClr val="bg1"/>
              </a:solidFill>
            </a:endParaRPr>
          </a:p>
        </p:txBody>
      </p:sp>
    </p:spTree>
    <p:extLst>
      <p:ext uri="{BB962C8B-B14F-4D97-AF65-F5344CB8AC3E}">
        <p14:creationId xmlns:p14="http://schemas.microsoft.com/office/powerpoint/2010/main" val="38734737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TotalTime>
  <Words>325</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Trebuchet MS</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Czaplicki, Andrew J MAJ MIL NG VA ARNG</dc:creator>
  <cp:lastModifiedBy>Czaplicki, Andrew J MAJ MIL NG VA ARNG</cp:lastModifiedBy>
  <cp:revision>13</cp:revision>
  <dcterms:created xsi:type="dcterms:W3CDTF">2020-11-13T14:54:08Z</dcterms:created>
  <dcterms:modified xsi:type="dcterms:W3CDTF">2020-11-13T16:46:08Z</dcterms:modified>
</cp:coreProperties>
</file>